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349" r:id="rId5"/>
    <p:sldId id="35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Moseley" initials="OM" lastIdx="2" clrIdx="0">
    <p:extLst>
      <p:ext uri="{19B8F6BF-5375-455C-9EA6-DF929625EA0E}">
        <p15:presenceInfo xmlns:p15="http://schemas.microsoft.com/office/powerpoint/2012/main" userId="d2746576a3e4d273" providerId="Windows Live"/>
      </p:ext>
    </p:extLst>
  </p:cmAuthor>
  <p:cmAuthor id="2" name="Mahbubur Rashid" initials="MR" lastIdx="8" clrIdx="1">
    <p:extLst>
      <p:ext uri="{19B8F6BF-5375-455C-9EA6-DF929625EA0E}">
        <p15:presenceInfo xmlns:p15="http://schemas.microsoft.com/office/powerpoint/2012/main" userId="S::mrashid@intrahealth.org::fa1863ec-69f8-4272-be41-215502bd6f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A48"/>
    <a:srgbClr val="6FAA48"/>
    <a:srgbClr val="009690"/>
    <a:srgbClr val="E5D3E9"/>
    <a:srgbClr val="E5D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0" autoAdjust="0"/>
    <p:restoredTop sz="91973" autoAdjust="0"/>
  </p:normalViewPr>
  <p:slideViewPr>
    <p:cSldViewPr snapToGrid="0" snapToObjects="1">
      <p:cViewPr varScale="1">
        <p:scale>
          <a:sx n="66" d="100"/>
          <a:sy n="66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bubur Rashid" userId="fa1863ec-69f8-4272-be41-215502bd6f22" providerId="ADAL" clId="{08B2F48E-D092-4F74-AFA5-00F326E6C0F4}"/>
    <pc:docChg chg="delSld">
      <pc:chgData name="Mahbubur Rashid" userId="fa1863ec-69f8-4272-be41-215502bd6f22" providerId="ADAL" clId="{08B2F48E-D092-4F74-AFA5-00F326E6C0F4}" dt="2021-03-30T06:58:42.947" v="1" actId="47"/>
      <pc:docMkLst>
        <pc:docMk/>
      </pc:docMkLst>
      <pc:sldChg chg="del">
        <pc:chgData name="Mahbubur Rashid" userId="fa1863ec-69f8-4272-be41-215502bd6f22" providerId="ADAL" clId="{08B2F48E-D092-4F74-AFA5-00F326E6C0F4}" dt="2021-03-30T06:58:42.947" v="1" actId="47"/>
        <pc:sldMkLst>
          <pc:docMk/>
          <pc:sldMk cId="20844247" sldId="25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866617948" sldId="25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915400518" sldId="25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974253840" sldId="26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430709425" sldId="26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449910502" sldId="27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846168878" sldId="27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306373732" sldId="27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747605060" sldId="27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846539424" sldId="27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707398188" sldId="27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07479510" sldId="27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743067190" sldId="28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051412638" sldId="28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823625447" sldId="28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87568666" sldId="28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98054211" sldId="28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446937757" sldId="28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381593547" sldId="28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552402700" sldId="28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858901423" sldId="28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568980543" sldId="289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908375407" sldId="29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841394920" sldId="29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372477839" sldId="29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027717189" sldId="29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96641217" sldId="29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241544476" sldId="29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835657451" sldId="29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222895904" sldId="29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545724034" sldId="30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264114541" sldId="30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17943033" sldId="30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192629278" sldId="30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718881895" sldId="30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740807815" sldId="30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903113916" sldId="30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80203082" sldId="30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81844944" sldId="309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170822368" sldId="31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732314087" sldId="31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474170961" sldId="31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798818063" sldId="31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70935182" sldId="31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181306632" sldId="31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630843209" sldId="31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830306363" sldId="31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239546580" sldId="319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027745741" sldId="32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409382232" sldId="32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01228395" sldId="32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811998286" sldId="32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754228497" sldId="32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9950784" sldId="32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192193489" sldId="32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233084019" sldId="32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818383598" sldId="329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002575254" sldId="33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587906805" sldId="33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996683800" sldId="33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169153636" sldId="33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534629246" sldId="33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281638574" sldId="33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724775833" sldId="33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950879686" sldId="33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882146385" sldId="33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694962988" sldId="339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009509373" sldId="34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25325888" sldId="34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158913397" sldId="34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47622910" sldId="343"/>
        </pc:sldMkLst>
      </pc:sldChg>
      <pc:sldChg chg="del">
        <pc:chgData name="Mahbubur Rashid" userId="fa1863ec-69f8-4272-be41-215502bd6f22" providerId="ADAL" clId="{08B2F48E-D092-4F74-AFA5-00F326E6C0F4}" dt="2021-03-30T06:58:42.947" v="1" actId="47"/>
        <pc:sldMkLst>
          <pc:docMk/>
          <pc:sldMk cId="3609671280" sldId="344"/>
        </pc:sldMkLst>
      </pc:sldChg>
      <pc:sldChg chg="del">
        <pc:chgData name="Mahbubur Rashid" userId="fa1863ec-69f8-4272-be41-215502bd6f22" providerId="ADAL" clId="{08B2F48E-D092-4F74-AFA5-00F326E6C0F4}" dt="2021-03-30T06:58:42.947" v="1" actId="47"/>
        <pc:sldMkLst>
          <pc:docMk/>
          <pc:sldMk cId="3386834272" sldId="345"/>
        </pc:sldMkLst>
      </pc:sldChg>
      <pc:sldChg chg="del">
        <pc:chgData name="Mahbubur Rashid" userId="fa1863ec-69f8-4272-be41-215502bd6f22" providerId="ADAL" clId="{08B2F48E-D092-4F74-AFA5-00F326E6C0F4}" dt="2021-03-30T06:58:42.947" v="1" actId="47"/>
        <pc:sldMkLst>
          <pc:docMk/>
          <pc:sldMk cId="2305005579" sldId="346"/>
        </pc:sldMkLst>
      </pc:sldChg>
      <pc:sldChg chg="del">
        <pc:chgData name="Mahbubur Rashid" userId="fa1863ec-69f8-4272-be41-215502bd6f22" providerId="ADAL" clId="{08B2F48E-D092-4F74-AFA5-00F326E6C0F4}" dt="2021-03-30T06:58:42.947" v="1" actId="47"/>
        <pc:sldMkLst>
          <pc:docMk/>
          <pc:sldMk cId="320718009" sldId="347"/>
        </pc:sldMkLst>
      </pc:sldChg>
      <pc:sldChg chg="del">
        <pc:chgData name="Mahbubur Rashid" userId="fa1863ec-69f8-4272-be41-215502bd6f22" providerId="ADAL" clId="{08B2F48E-D092-4F74-AFA5-00F326E6C0F4}" dt="2021-03-30T06:58:42.947" v="1" actId="47"/>
        <pc:sldMkLst>
          <pc:docMk/>
          <pc:sldMk cId="1224740399" sldId="34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979958368" sldId="35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085762803" sldId="35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458217186" sldId="35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087431096" sldId="35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366924258" sldId="35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013226679" sldId="359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57481497" sldId="36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258736257" sldId="36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4060401830" sldId="36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13744498" sldId="36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56589390" sldId="36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448049472" sldId="36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420010474" sldId="366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614183093" sldId="367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3912466916" sldId="368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368835383" sldId="369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762488895" sldId="370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336371034" sldId="371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1315704868" sldId="372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350008010" sldId="373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2695932743" sldId="374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675043974" sldId="375"/>
        </pc:sldMkLst>
      </pc:sldChg>
      <pc:sldChg chg="del">
        <pc:chgData name="Mahbubur Rashid" userId="fa1863ec-69f8-4272-be41-215502bd6f22" providerId="ADAL" clId="{08B2F48E-D092-4F74-AFA5-00F326E6C0F4}" dt="2021-03-30T06:58:36.161" v="0" actId="47"/>
        <pc:sldMkLst>
          <pc:docMk/>
          <pc:sldMk cId="854435461" sldId="376"/>
        </pc:sldMkLst>
      </pc:sldChg>
    </pc:docChg>
  </pc:docChgLst>
  <pc:docChgLst>
    <pc:chgData name="Rubina Akter" userId="3efad884-07db-4cb7-b09d-a4202e0173f3" providerId="ADAL" clId="{294B9C0E-497E-45CF-887C-8B427CEBE1EC}"/>
    <pc:docChg chg="delSld">
      <pc:chgData name="Rubina Akter" userId="3efad884-07db-4cb7-b09d-a4202e0173f3" providerId="ADAL" clId="{294B9C0E-497E-45CF-887C-8B427CEBE1EC}" dt="2021-03-31T10:49:26.852" v="0" actId="2696"/>
      <pc:docMkLst>
        <pc:docMk/>
      </pc:docMkLst>
      <pc:sldChg chg="del">
        <pc:chgData name="Rubina Akter" userId="3efad884-07db-4cb7-b09d-a4202e0173f3" providerId="ADAL" clId="{294B9C0E-497E-45CF-887C-8B427CEBE1EC}" dt="2021-03-31T10:49:26.852" v="0" actId="2696"/>
        <pc:sldMkLst>
          <pc:docMk/>
          <pc:sldMk cId="3945530342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94BE-2318-E248-9329-2E23D491B63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FEC9-5DD3-9A46-A47C-4A221337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2FEC9-5DD3-9A46-A47C-4A221337F1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815C24-EEAF-BB4C-A354-B084C4A73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492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09D664-0872-C446-930A-1B863360C065}"/>
              </a:ext>
            </a:extLst>
          </p:cNvPr>
          <p:cNvSpPr/>
          <p:nvPr userDrawn="1"/>
        </p:nvSpPr>
        <p:spPr>
          <a:xfrm>
            <a:off x="-2" y="2176272"/>
            <a:ext cx="9144000" cy="2935224"/>
          </a:xfrm>
          <a:prstGeom prst="rect">
            <a:avLst/>
          </a:prstGeom>
          <a:solidFill>
            <a:srgbClr val="75BA48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176272"/>
            <a:ext cx="9143999" cy="275132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2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E9A5E-F8ED-EC43-888F-C0BF0C8E9697}"/>
              </a:ext>
            </a:extLst>
          </p:cNvPr>
          <p:cNvSpPr/>
          <p:nvPr userDrawn="1"/>
        </p:nvSpPr>
        <p:spPr>
          <a:xfrm>
            <a:off x="0" y="0"/>
            <a:ext cx="9144000" cy="6156960"/>
          </a:xfrm>
          <a:prstGeom prst="rect">
            <a:avLst/>
          </a:prstGeom>
          <a:solidFill>
            <a:srgbClr val="75BA4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4596"/>
            <a:ext cx="9131300" cy="16754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lang="en-US" sz="48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5834743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D44A4-C30D-E645-A731-323E20738E71}"/>
              </a:ext>
            </a:extLst>
          </p:cNvPr>
          <p:cNvSpPr/>
          <p:nvPr userDrawn="1"/>
        </p:nvSpPr>
        <p:spPr>
          <a:xfrm>
            <a:off x="0" y="0"/>
            <a:ext cx="9144000" cy="357047"/>
          </a:xfrm>
          <a:prstGeom prst="rect">
            <a:avLst/>
          </a:prstGeom>
          <a:solidFill>
            <a:srgbClr val="75BA4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C6467-CAFB-0745-8D09-A49F77C13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9310"/>
          <a:stretch/>
        </p:blipFill>
        <p:spPr>
          <a:xfrm>
            <a:off x="0" y="1"/>
            <a:ext cx="9143998" cy="26932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ACE175F-1A4A-2941-BA93-01C3FAFD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14085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6017623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7EDC31-911B-1B4E-ADEE-DF39C46B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123649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E9A5E-F8ED-EC43-888F-C0BF0C8E9697}"/>
              </a:ext>
            </a:extLst>
          </p:cNvPr>
          <p:cNvSpPr/>
          <p:nvPr userDrawn="1"/>
        </p:nvSpPr>
        <p:spPr>
          <a:xfrm>
            <a:off x="0" y="0"/>
            <a:ext cx="9144000" cy="6156960"/>
          </a:xfrm>
          <a:prstGeom prst="rect">
            <a:avLst/>
          </a:prstGeom>
          <a:solidFill>
            <a:srgbClr val="75BA4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0F6FA-5D06-6540-AA94-44B56FBB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6"/>
          <a:stretch/>
        </p:blipFill>
        <p:spPr>
          <a:xfrm>
            <a:off x="0" y="0"/>
            <a:ext cx="9131300" cy="59784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9FC039-6F20-9845-BB8D-D8BCC8631B4E}"/>
              </a:ext>
            </a:extLst>
          </p:cNvPr>
          <p:cNvSpPr/>
          <p:nvPr userDrawn="1"/>
        </p:nvSpPr>
        <p:spPr>
          <a:xfrm>
            <a:off x="6350" y="3798277"/>
            <a:ext cx="9144000" cy="2180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84" y="4738103"/>
            <a:ext cx="8338775" cy="7724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385" y="4245989"/>
            <a:ext cx="6649312" cy="318271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583474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F7F182-5F9E-5549-B050-9B0484B0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283072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E9A5E-F8ED-EC43-888F-C0BF0C8E9697}"/>
              </a:ext>
            </a:extLst>
          </p:cNvPr>
          <p:cNvSpPr/>
          <p:nvPr userDrawn="1"/>
        </p:nvSpPr>
        <p:spPr>
          <a:xfrm>
            <a:off x="0" y="0"/>
            <a:ext cx="9144000" cy="6156960"/>
          </a:xfrm>
          <a:prstGeom prst="rect">
            <a:avLst/>
          </a:prstGeom>
          <a:solidFill>
            <a:srgbClr val="75BA4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ECEDE-3DF9-9B45-97BC-B07CA19D6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6"/>
          <a:stretch/>
        </p:blipFill>
        <p:spPr>
          <a:xfrm>
            <a:off x="19050" y="-1"/>
            <a:ext cx="9131300" cy="5978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84" y="4738103"/>
            <a:ext cx="8338775" cy="7724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385" y="4245989"/>
            <a:ext cx="6649312" cy="318271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583474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B91B56-CDA7-DC4D-B057-0FAC944F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2227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69366"/>
            <a:ext cx="8508273" cy="902085"/>
          </a:xfrm>
          <a:prstGeom prst="rect">
            <a:avLst/>
          </a:prstGeom>
        </p:spPr>
        <p:txBody>
          <a:bodyPr tIns="182880" anchor="t" anchorCtr="0">
            <a:noAutofit/>
          </a:bodyPr>
          <a:lstStyle>
            <a:lvl1pPr>
              <a:defRPr lang="en-US" sz="44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0" y="1402080"/>
            <a:ext cx="7898676" cy="489054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6026331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2B069-60AE-C149-B61A-422B1228F403}"/>
              </a:ext>
            </a:extLst>
          </p:cNvPr>
          <p:cNvSpPr/>
          <p:nvPr userDrawn="1"/>
        </p:nvSpPr>
        <p:spPr>
          <a:xfrm>
            <a:off x="0" y="0"/>
            <a:ext cx="9144000" cy="357047"/>
          </a:xfrm>
          <a:prstGeom prst="rect">
            <a:avLst/>
          </a:prstGeom>
          <a:solidFill>
            <a:srgbClr val="75BA4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13CFC8-20E4-774D-B547-2781B8E60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9310"/>
          <a:stretch/>
        </p:blipFill>
        <p:spPr>
          <a:xfrm>
            <a:off x="0" y="1"/>
            <a:ext cx="9143998" cy="26932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1F44C6-90AE-3C45-B312-7CC5A2F9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308538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248242"/>
            <a:ext cx="8508273" cy="7997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en-US" sz="3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4" y="1132114"/>
            <a:ext cx="7886700" cy="467790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6026331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896F3-1B62-F241-A859-09414C115BDD}"/>
              </a:ext>
            </a:extLst>
          </p:cNvPr>
          <p:cNvSpPr/>
          <p:nvPr userDrawn="1"/>
        </p:nvSpPr>
        <p:spPr>
          <a:xfrm>
            <a:off x="0" y="0"/>
            <a:ext cx="9144000" cy="69669"/>
          </a:xfrm>
          <a:prstGeom prst="rect">
            <a:avLst/>
          </a:prstGeom>
          <a:solidFill>
            <a:srgbClr val="75BA48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E412-9DF0-314A-BC4D-D4E79989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132832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374465"/>
            <a:ext cx="8255725" cy="1018906"/>
          </a:xfrm>
          <a:prstGeom prst="rect">
            <a:avLst/>
          </a:prstGeom>
        </p:spPr>
        <p:txBody>
          <a:bodyPr tIns="18288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t" anchorCtr="0"/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spcAft>
                <a:spcPts val="0"/>
              </a:spcAft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t" anchorCtr="0"/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5799909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1F3FDF-19E9-9B4F-96B1-3B68BA4968FC}"/>
              </a:ext>
            </a:extLst>
          </p:cNvPr>
          <p:cNvSpPr/>
          <p:nvPr userDrawn="1"/>
        </p:nvSpPr>
        <p:spPr>
          <a:xfrm>
            <a:off x="0" y="0"/>
            <a:ext cx="9144000" cy="357047"/>
          </a:xfrm>
          <a:prstGeom prst="rect">
            <a:avLst/>
          </a:prstGeom>
          <a:solidFill>
            <a:srgbClr val="75BA4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1FEB4E-9E20-1747-8A2B-893161895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9310"/>
          <a:stretch/>
        </p:blipFill>
        <p:spPr>
          <a:xfrm>
            <a:off x="-2" y="1"/>
            <a:ext cx="9144000" cy="26932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CA4230-E8DD-B34E-A091-DA3D773E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413112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357047"/>
            <a:ext cx="8316685" cy="923113"/>
          </a:xfrm>
          <a:prstGeom prst="rect">
            <a:avLst/>
          </a:prstGeom>
        </p:spPr>
        <p:txBody>
          <a:bodyPr tIns="18288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39" y="6356351"/>
            <a:ext cx="5904411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58305-D7D0-1D49-85FE-17EA21AB5D01}"/>
              </a:ext>
            </a:extLst>
          </p:cNvPr>
          <p:cNvSpPr/>
          <p:nvPr userDrawn="1"/>
        </p:nvSpPr>
        <p:spPr>
          <a:xfrm>
            <a:off x="0" y="0"/>
            <a:ext cx="9144000" cy="357047"/>
          </a:xfrm>
          <a:prstGeom prst="rect">
            <a:avLst/>
          </a:prstGeom>
          <a:solidFill>
            <a:srgbClr val="75BA4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1FB3E9-F6AC-AF45-894D-DE783AEE1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9310"/>
          <a:stretch/>
        </p:blipFill>
        <p:spPr>
          <a:xfrm>
            <a:off x="0" y="1"/>
            <a:ext cx="9143998" cy="2693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4C4F-AFEC-854B-9411-C7679A16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385890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92B069-60AE-C149-B61A-422B1228F403}"/>
              </a:ext>
            </a:extLst>
          </p:cNvPr>
          <p:cNvSpPr/>
          <p:nvPr userDrawn="1"/>
        </p:nvSpPr>
        <p:spPr>
          <a:xfrm>
            <a:off x="0" y="208333"/>
            <a:ext cx="9144000" cy="357047"/>
          </a:xfrm>
          <a:prstGeom prst="rect">
            <a:avLst/>
          </a:prstGeom>
          <a:solidFill>
            <a:srgbClr val="75BA48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F1D39-CBCA-D34E-B1CE-232E3D592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678422"/>
            <a:ext cx="8508273" cy="964387"/>
          </a:xfrm>
          <a:prstGeom prst="rect">
            <a:avLst/>
          </a:prstGeom>
        </p:spPr>
        <p:txBody>
          <a:bodyPr tIns="182880" anchor="t" anchorCtr="0">
            <a:noAutofit/>
          </a:bodyPr>
          <a:lstStyle>
            <a:lvl1pPr>
              <a:defRPr lang="en-US" sz="36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4" y="1755851"/>
            <a:ext cx="7886700" cy="352307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4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6026331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C98AF9-B577-F944-8D1F-B8515FED3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886" y="4329"/>
            <a:ext cx="5103222" cy="47519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C63392-AA29-364B-9D4A-D320C2C2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6404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5834743" cy="365125"/>
          </a:xfrm>
        </p:spPr>
        <p:txBody>
          <a:bodyPr/>
          <a:lstStyle/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D44A4-C30D-E645-A731-323E20738E71}"/>
              </a:ext>
            </a:extLst>
          </p:cNvPr>
          <p:cNvSpPr/>
          <p:nvPr userDrawn="1"/>
        </p:nvSpPr>
        <p:spPr>
          <a:xfrm>
            <a:off x="0" y="0"/>
            <a:ext cx="9144000" cy="357047"/>
          </a:xfrm>
          <a:prstGeom prst="rect">
            <a:avLst/>
          </a:prstGeom>
          <a:solidFill>
            <a:srgbClr val="75BA4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C6467-CAFB-0745-8D09-A49F77C13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9310"/>
          <a:stretch/>
        </p:blipFill>
        <p:spPr>
          <a:xfrm>
            <a:off x="0" y="1"/>
            <a:ext cx="9143998" cy="26932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21E9AE-7847-6644-B2D7-68280DC19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7188"/>
            <a:ext cx="9143999" cy="57991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28A1-0E95-4345-94DF-8E1AA26B7B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SLIDE X.X</a:t>
            </a:r>
          </a:p>
        </p:txBody>
      </p:sp>
    </p:spTree>
    <p:extLst>
      <p:ext uri="{BB962C8B-B14F-4D97-AF65-F5344CB8AC3E}">
        <p14:creationId xmlns:p14="http://schemas.microsoft.com/office/powerpoint/2010/main" val="216138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886" y="507702"/>
            <a:ext cx="7886700" cy="972756"/>
          </a:xfrm>
          <a:prstGeom prst="rect">
            <a:avLst/>
          </a:prstGeom>
        </p:spPr>
        <p:txBody>
          <a:bodyPr vert="horz" lIns="91440" tIns="45720" rIns="18288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84" y="1480458"/>
            <a:ext cx="7886700" cy="481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" y="6356351"/>
            <a:ext cx="5871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Competency-based training  |  </a:t>
            </a:r>
            <a:r>
              <a:rPr lang="en-US" b="1" dirty="0"/>
              <a:t>Module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40C0-AC63-5F46-B4E9-A74D08E8A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11290" y="6356351"/>
            <a:ext cx="1288869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9DDC17BD-B39E-6147-BBAF-8B3C522797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1" r:id="rId3"/>
    <p:sldLayoutId id="2147483662" r:id="rId4"/>
    <p:sldLayoutId id="2147483668" r:id="rId5"/>
    <p:sldLayoutId id="2147483665" r:id="rId6"/>
    <p:sldLayoutId id="2147483666" r:id="rId7"/>
    <p:sldLayoutId id="2147483669" r:id="rId8"/>
    <p:sldLayoutId id="2147483672" r:id="rId9"/>
    <p:sldLayoutId id="2147483670" r:id="rId10"/>
    <p:sldLayoutId id="214748366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9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389A-1337-4C5C-BC1B-47C2A313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Meanings of Basic Concepts in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64FA-F8E3-41BB-9404-A97B00EE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71600"/>
            <a:ext cx="8290560" cy="4800599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Learning: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Acquisition of knowledge, skills, and attitude change through self study, experience, or being taught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Training: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 action of teaching a person to perform a skill according to standards or type of behavior  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Transfer of learning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Ensuring that all the knowledge and skills acquired are applied on the job, resulting in higher-level performance and quality of services provided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AB1678-DB09-4A08-931A-6727C69968AC}"/>
              </a:ext>
            </a:extLst>
          </p:cNvPr>
          <p:cNvSpPr txBox="1">
            <a:spLocks/>
          </p:cNvSpPr>
          <p:nvPr/>
        </p:nvSpPr>
        <p:spPr>
          <a:xfrm>
            <a:off x="6445917" y="6356351"/>
            <a:ext cx="244221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/>
              <a:t>SLIDE 5.1.4a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67A7E-76CF-46ED-B487-DA3EAEFE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" y="6356351"/>
            <a:ext cx="6026331" cy="365125"/>
          </a:xfrm>
        </p:spPr>
        <p:txBody>
          <a:bodyPr/>
          <a:lstStyle/>
          <a:p>
            <a:r>
              <a:rPr lang="en-US" dirty="0"/>
              <a:t>Competency-based training |  </a:t>
            </a:r>
            <a:r>
              <a:rPr lang="en-US" b="1" dirty="0"/>
              <a:t>MODULE 5</a:t>
            </a:r>
          </a:p>
        </p:txBody>
      </p:sp>
    </p:spTree>
    <p:extLst>
      <p:ext uri="{BB962C8B-B14F-4D97-AF65-F5344CB8AC3E}">
        <p14:creationId xmlns:p14="http://schemas.microsoft.com/office/powerpoint/2010/main" val="85415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225B07-5ADE-E24C-A319-4DB71AD1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Meanings of Basic Concepts in Training </a:t>
            </a:r>
            <a:endParaRPr lang="en-US" sz="30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1E564D-3D49-C04F-BDD4-30DBA5E7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Competency-based training |  </a:t>
            </a:r>
            <a:r>
              <a:rPr lang="en-US" b="1" dirty="0"/>
              <a:t>MODULE 5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D1B762-13AC-FF4B-B9CE-14C2B803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849086"/>
            <a:ext cx="8281198" cy="532311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+mn-lt"/>
              </a:rPr>
              <a:t>Performance</a:t>
            </a:r>
            <a:r>
              <a:rPr lang="en-US" sz="2800" b="1" dirty="0"/>
              <a:t>:</a:t>
            </a:r>
            <a:r>
              <a:rPr lang="en-US" sz="2800" dirty="0">
                <a:latin typeface="+mn-lt"/>
              </a:rPr>
              <a:t> Tasks or activities that individuals, teams, or organizations carry out, and the accomplishments or results of those tasks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+mn-lt"/>
              </a:rPr>
              <a:t>Performance is observed in: </a:t>
            </a:r>
            <a:r>
              <a:rPr lang="en-US" sz="2800" i="1" dirty="0">
                <a:latin typeface="+mn-lt"/>
              </a:rPr>
              <a:t>Quality, Quantity, Timeliness, and Cost-efficiency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+mn-lt"/>
              </a:rPr>
              <a:t>Quality: </a:t>
            </a:r>
            <a:r>
              <a:rPr lang="en-US" sz="2800" dirty="0">
                <a:latin typeface="+mn-lt"/>
              </a:rPr>
              <a:t>Process or service that conforms to specified requirements, standards, and expectations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Its components</a:t>
            </a:r>
            <a:r>
              <a:rPr lang="en-US" sz="2800" dirty="0">
                <a:latin typeface="+mn-lt"/>
              </a:rPr>
              <a:t> include: </a:t>
            </a:r>
            <a:r>
              <a:rPr lang="en-US" sz="2800" i="1" dirty="0">
                <a:latin typeface="+mn-lt"/>
              </a:rPr>
              <a:t>Acceptable, Accessible, Affordable, People Centered, Equitable, Effective, Efficient, and Safe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8C58A-C74C-AE4B-B348-9DCCD555C73C}"/>
              </a:ext>
            </a:extLst>
          </p:cNvPr>
          <p:cNvSpPr txBox="1">
            <a:spLocks/>
          </p:cNvSpPr>
          <p:nvPr/>
        </p:nvSpPr>
        <p:spPr>
          <a:xfrm>
            <a:off x="6457949" y="6356351"/>
            <a:ext cx="244221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/>
              <a:t>SLIDE 5.1.4b</a:t>
            </a:r>
          </a:p>
        </p:txBody>
      </p:sp>
    </p:spTree>
    <p:extLst>
      <p:ext uri="{BB962C8B-B14F-4D97-AF65-F5344CB8AC3E}">
        <p14:creationId xmlns:p14="http://schemas.microsoft.com/office/powerpoint/2010/main" val="357622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ukhi CBT dk">
      <a:dk1>
        <a:srgbClr val="000000"/>
      </a:dk1>
      <a:lt1>
        <a:srgbClr val="FFFFFF"/>
      </a:lt1>
      <a:dk2>
        <a:srgbClr val="2CAC9E"/>
      </a:dk2>
      <a:lt2>
        <a:srgbClr val="6D6461"/>
      </a:lt2>
      <a:accent1>
        <a:srgbClr val="448D3F"/>
      </a:accent1>
      <a:accent2>
        <a:srgbClr val="6C3B79"/>
      </a:accent2>
      <a:accent3>
        <a:srgbClr val="D36823"/>
      </a:accent3>
      <a:accent4>
        <a:srgbClr val="F59A16"/>
      </a:accent4>
      <a:accent5>
        <a:srgbClr val="00B2D6"/>
      </a:accent5>
      <a:accent6>
        <a:srgbClr val="B7276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3167645E25D4CB908F442967E16B1" ma:contentTypeVersion="13" ma:contentTypeDescription="Create a new document." ma:contentTypeScope="" ma:versionID="e1546bb277709df98bb5a7b8306f9df2">
  <xsd:schema xmlns:xsd="http://www.w3.org/2001/XMLSchema" xmlns:xs="http://www.w3.org/2001/XMLSchema" xmlns:p="http://schemas.microsoft.com/office/2006/metadata/properties" xmlns:ns3="9d253741-3c5e-4f7f-92e6-934dd69b3fe1" xmlns:ns4="a1fd5ee6-e1f4-45aa-b155-be65d392fc72" targetNamespace="http://schemas.microsoft.com/office/2006/metadata/properties" ma:root="true" ma:fieldsID="56a25ed01b1d489d88f91b872cf38ef0" ns3:_="" ns4:_="">
    <xsd:import namespace="9d253741-3c5e-4f7f-92e6-934dd69b3fe1"/>
    <xsd:import namespace="a1fd5ee6-e1f4-45aa-b155-be65d392fc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53741-3c5e-4f7f-92e6-934dd69b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d5ee6-e1f4-45aa-b155-be65d392f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F92B2A-41DD-4A0F-8F82-E550B31AC5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D954A3-53D0-4629-A1AE-ABDDA28D89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E13EDA-F896-47F2-89F4-32515EBEF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53741-3c5e-4f7f-92e6-934dd69b3fe1"/>
    <ds:schemaRef ds:uri="a1fd5ee6-e1f4-45aa-b155-be65d392f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8405</TotalTime>
  <Words>165</Words>
  <Application>Microsoft Office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Meanings of Basic Concepts in Training </vt:lpstr>
      <vt:lpstr>Meanings of Basic Concepts in Training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Fox</dc:creator>
  <cp:lastModifiedBy>Rubina Akter</cp:lastModifiedBy>
  <cp:revision>112</cp:revision>
  <dcterms:created xsi:type="dcterms:W3CDTF">2020-07-01T22:44:26Z</dcterms:created>
  <dcterms:modified xsi:type="dcterms:W3CDTF">2021-03-31T10:49:30Z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0x0101001F73167645E25D4CB908F442967E16B1</vt:lpwstr>
  </property>
</Properties>
</file>